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22aa6fde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22aa6fd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22aa6fde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22aa6fde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22aa6fde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22aa6fde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22aa6fd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f22aa6fd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24de4bbd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f24de4bbd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24de4bbd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24de4bbd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24de4bbd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24de4bb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22aa6fde8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22aa6fde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22aa6fde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f22aa6fde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ff43c2095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7ff43c2095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216ca2fc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216ca2fc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22aa6fde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22aa6fde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22aa6fde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22aa6fde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22aa6fde8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f22aa6fde8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22aa6fde8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f22aa6fde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22aa6fde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22aa6fde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03ddc9e9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203ddc9e9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22aa6fde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22aa6fde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22aa6fde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22aa6fde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22aa6fde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f22aa6fde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22aa6fde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f22aa6fde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216ca2fc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f216ca2fc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ECE1A"/>
                </a:solidFill>
              </a:rPr>
              <a:t>Definition: </a:t>
            </a:r>
            <a:r>
              <a:rPr lang="en">
                <a:solidFill>
                  <a:schemeClr val="lt1"/>
                </a:solidFill>
              </a:rPr>
              <a:t>Text detection and extraction involves identifying text regions within an image and converting the text into machine-readable format.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ECE1A"/>
                </a:solidFill>
              </a:rPr>
              <a:t>Applications:</a:t>
            </a:r>
            <a:r>
              <a:rPr lang="en">
                <a:solidFill>
                  <a:schemeClr val="lt1"/>
                </a:solidFill>
              </a:rPr>
              <a:t> Document digitization, automated data entry,  etc.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ECE1A"/>
                </a:solidFill>
              </a:rPr>
              <a:t>Initial Proposal: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lt1"/>
                </a:solidFill>
              </a:rPr>
              <a:t>Develop an automated system to detect and extract text from images.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lt1"/>
                </a:solidFill>
              </a:rPr>
              <a:t>Utilize OpenCV and Tesseract-OCR as the core technologies for text detection and extraction.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ECE1A"/>
                </a:solidFill>
              </a:rPr>
              <a:t>Extended Goals: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lt1"/>
                </a:solidFill>
              </a:rPr>
              <a:t>Integrate a translation feature to convert the extracted text into multiple languages.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lt1"/>
                </a:solidFill>
              </a:rPr>
              <a:t>Add a summarization feature to generate concise summaries of the extracted text.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lt1"/>
                </a:solidFill>
              </a:rPr>
              <a:t>Ensure a user-friendly interface that allows easy interaction with all features.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ECE1A"/>
                </a:solidFill>
              </a:rPr>
              <a:t>Our Project Aim:</a:t>
            </a:r>
            <a:r>
              <a:rPr lang="en">
                <a:solidFill>
                  <a:schemeClr val="lt1"/>
                </a:solidFill>
              </a:rPr>
              <a:t> Develop an automated system using OpenCV (Open source computer vision) and Tesseract-OCR (optical character recognition) to detect and extract text from images, and optionally translate and summarize.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ECE1A"/>
                </a:solidFill>
              </a:rPr>
              <a:t>Goal: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Accurate Text Detection and Extraction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Seamless Translation of Extracted Text into Multiple Languages 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Concise Summarization of Extracted Text for Quick Insights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User-Friendly Interface with Multiple Text Processing Options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Efficient Storage and Retrieval of Processed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22aa6fde8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22aa6fde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f216ca2fc2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f216ca2fc2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22aa6fde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f22aa6fde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User: The user uploads an image via the web interface and chooses whether to view, translate, or summarize the extracted 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Text Processing: The uploaded image is processed for OCR using Tesseract. Extracted text is displayed and optionally translated or summarized based on user input.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Database: Image metadata, extracted text, and processing results are stored in a MySQL database. The user can retrieve a history of processed images.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 The processed text is displayed on the web interface. The user can view, translate, or summarize the text as needed.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22aa6fde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22aa6fde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22aa6fde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22aa6fde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216ca2fc2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216ca2fc2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4.jpg"/><Relationship Id="rId5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42250" y="1442600"/>
            <a:ext cx="5787600" cy="19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3300"/>
              <a:t>Text Detection and Extraction Using OpenCV and OCR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212775" y="3881750"/>
            <a:ext cx="37116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SzPts val="770"/>
              <a:buNone/>
            </a:pPr>
            <a:r>
              <a:rPr b="1" lang="en" sz="1344">
                <a:solidFill>
                  <a:srgbClr val="A64D79"/>
                </a:solidFill>
              </a:rPr>
              <a:t>CS531-Project Final Presentation          </a:t>
            </a:r>
            <a:endParaRPr b="1" sz="1344">
              <a:solidFill>
                <a:srgbClr val="A64D79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2400"/>
              </a:spcBef>
              <a:spcAft>
                <a:spcPts val="600"/>
              </a:spcAft>
              <a:buSzPts val="770"/>
              <a:buNone/>
            </a:pPr>
            <a:r>
              <a:t/>
            </a:r>
            <a:endParaRPr b="1" sz="1344">
              <a:solidFill>
                <a:srgbClr val="A64D79"/>
              </a:solidFill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4101625" y="4401550"/>
            <a:ext cx="3933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344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Presented B</a:t>
            </a:r>
            <a:r>
              <a:rPr b="1" lang="en" sz="1344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y: Niyat, Snit, Saron, Prital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Design</a:t>
            </a:r>
            <a:endParaRPr b="1"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328625" y="2078450"/>
            <a:ext cx="4881300" cy="25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0512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75"/>
              <a:buFont typeface="Arial"/>
              <a:buAutoNum type="alphaUcPeriod"/>
            </a:pPr>
            <a:r>
              <a:rPr lang="en" sz="975">
                <a:latin typeface="Arial"/>
                <a:ea typeface="Arial"/>
                <a:cs typeface="Arial"/>
                <a:sym typeface="Arial"/>
              </a:rPr>
              <a:t>Frontend: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95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HTML/CSS/JavaScript:</a:t>
            </a:r>
            <a:r>
              <a:rPr lang="en" sz="950">
                <a:latin typeface="Arial"/>
                <a:ea typeface="Arial"/>
                <a:cs typeface="Arial"/>
                <a:sym typeface="Arial"/>
              </a:rPr>
              <a:t> User Interface design with a responsive layout.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95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Flask-Jinja2: </a:t>
            </a:r>
            <a:r>
              <a:rPr lang="en" sz="950">
                <a:latin typeface="Arial"/>
                <a:ea typeface="Arial"/>
                <a:cs typeface="Arial"/>
                <a:sym typeface="Arial"/>
              </a:rPr>
              <a:t>Templating for dynamic web pages. 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950"/>
              <a:buFont typeface="Arial"/>
              <a:buAutoNum type="alphaUcPeriod"/>
            </a:pPr>
            <a:r>
              <a:rPr lang="en" sz="950">
                <a:latin typeface="Arial"/>
                <a:ea typeface="Arial"/>
                <a:cs typeface="Arial"/>
                <a:sym typeface="Arial"/>
              </a:rPr>
              <a:t>Backend: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Flask Framework:</a:t>
            </a:r>
            <a:r>
              <a:rPr lang="en" sz="950">
                <a:latin typeface="Arial"/>
                <a:ea typeface="Arial"/>
                <a:cs typeface="Arial"/>
                <a:sym typeface="Arial"/>
              </a:rPr>
              <a:t> Handles routing, requests, and responses.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Tesseract-OCR: </a:t>
            </a:r>
            <a:r>
              <a:rPr lang="en" sz="950">
                <a:latin typeface="Arial"/>
                <a:ea typeface="Arial"/>
                <a:cs typeface="Arial"/>
                <a:sym typeface="Arial"/>
              </a:rPr>
              <a:t>Optical Character Recognition for extracting text from images.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Google Cloud Translation API:</a:t>
            </a:r>
            <a:r>
              <a:rPr lang="en" sz="950">
                <a:latin typeface="Arial"/>
                <a:ea typeface="Arial"/>
                <a:cs typeface="Arial"/>
                <a:sym typeface="Arial"/>
              </a:rPr>
              <a:t> For translating extracted text into multiple languages.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Transformers (Hugging Face):</a:t>
            </a:r>
            <a:r>
              <a:rPr lang="en" sz="950">
                <a:latin typeface="Arial"/>
                <a:ea typeface="Arial"/>
                <a:cs typeface="Arial"/>
                <a:sym typeface="Arial"/>
              </a:rPr>
              <a:t> For summarizing extracted text.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2"/>
          <p:cNvSpPr txBox="1"/>
          <p:nvPr>
            <p:ph idx="2" type="body"/>
          </p:nvPr>
        </p:nvSpPr>
        <p:spPr>
          <a:xfrm>
            <a:off x="5035901" y="2078450"/>
            <a:ext cx="4580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C.    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" sz="975">
                <a:latin typeface="Arial"/>
                <a:ea typeface="Arial"/>
                <a:cs typeface="Arial"/>
                <a:sym typeface="Arial"/>
              </a:rPr>
              <a:t>: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75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MySQL:</a:t>
            </a:r>
            <a:r>
              <a:rPr lang="en" sz="975">
                <a:latin typeface="Arial"/>
                <a:ea typeface="Arial"/>
                <a:cs typeface="Arial"/>
                <a:sym typeface="Arial"/>
              </a:rPr>
              <a:t> Stores user data, image metadata, and processed results.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75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MySQL Workbench:</a:t>
            </a:r>
            <a:r>
              <a:rPr lang="en" sz="975">
                <a:latin typeface="Arial"/>
                <a:ea typeface="Arial"/>
                <a:cs typeface="Arial"/>
                <a:sym typeface="Arial"/>
              </a:rPr>
              <a:t> Database management and query execution.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75">
                <a:latin typeface="Arial"/>
                <a:ea typeface="Arial"/>
                <a:cs typeface="Arial"/>
                <a:sym typeface="Arial"/>
              </a:rPr>
              <a:t>D.    Storage: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75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File System:</a:t>
            </a:r>
            <a:r>
              <a:rPr lang="en" sz="975">
                <a:latin typeface="Arial"/>
                <a:ea typeface="Arial"/>
                <a:cs typeface="Arial"/>
                <a:sym typeface="Arial"/>
              </a:rPr>
              <a:t> Stores uploaded images.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328625" y="1447613"/>
            <a:ext cx="7692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75">
                <a:solidFill>
                  <a:schemeClr val="accent4"/>
                </a:solidFill>
              </a:rPr>
              <a:t>Objective: </a:t>
            </a:r>
            <a:r>
              <a:rPr lang="en" sz="975">
                <a:solidFill>
                  <a:schemeClr val="lt1"/>
                </a:solidFill>
              </a:rPr>
              <a:t>Develop a web-based platform for text detection, extraction, translation, and summarization from images.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Modules and Packages</a:t>
            </a:r>
            <a:endParaRPr b="1"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644075" y="1567550"/>
            <a:ext cx="3763200" cy="29673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Imported Modules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Flask: </a:t>
            </a: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‘Flask’, ‘render_template’, ‘request’, ‘session’, ‘flash’, ‘redirect’, ‘url_for’</a:t>
            </a:r>
            <a:endParaRPr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Werkzeug: ‘</a:t>
            </a: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secure_filename’</a:t>
            </a:r>
            <a:endParaRPr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OpenCV: ‘</a:t>
            </a: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cv2’</a:t>
            </a:r>
            <a:endParaRPr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Pytesseract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‘</a:t>
            </a: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pytesseract’</a:t>
            </a:r>
            <a:endParaRPr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Google Cloud Translate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‘</a:t>
            </a: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translate_v2 as translate’</a:t>
            </a:r>
            <a:endParaRPr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Langdetect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‘</a:t>
            </a: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lang_detect’</a:t>
            </a:r>
            <a:endParaRPr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Transformers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‘</a:t>
            </a: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pipeline’</a:t>
            </a:r>
            <a:endParaRPr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MySQL Connector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‘</a:t>
            </a: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mysql.connector’</a:t>
            </a:r>
            <a:endParaRPr sz="1100">
              <a:solidFill>
                <a:srgbClr val="1880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OS/Datetime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‘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os’, ‘datetime’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>
            <p:ph idx="2" type="body"/>
          </p:nvPr>
        </p:nvSpPr>
        <p:spPr>
          <a:xfrm>
            <a:off x="4513175" y="1595600"/>
            <a:ext cx="4356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Installed Packages: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opencv-python: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OpenCV library for image processing.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pytesseract: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Python wrapper for Tesseract-OCR.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Flask: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Web framework.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google-cloud-translate: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Google Cloud API for translation.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langdetect: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Library for detecting text language.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transformers: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Hugging Face Transformers for text summarization.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mysql-connector-python: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Python MySQL connector.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17562" l="19672" r="21163" t="20728"/>
          <a:stretch/>
        </p:blipFill>
        <p:spPr>
          <a:xfrm>
            <a:off x="7192705" y="188875"/>
            <a:ext cx="1676469" cy="116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ctrTitle"/>
          </p:nvPr>
        </p:nvSpPr>
        <p:spPr>
          <a:xfrm>
            <a:off x="3509150" y="18491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Implementation</a:t>
            </a:r>
            <a:endParaRPr sz="4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Backend Design</a:t>
            </a:r>
            <a:endParaRPr b="1"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930000" y="1319725"/>
            <a:ext cx="7818000" cy="3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Arial"/>
                <a:ea typeface="Arial"/>
                <a:cs typeface="Arial"/>
                <a:sym typeface="Arial"/>
              </a:rPr>
              <a:t>app</a:t>
            </a:r>
            <a:r>
              <a:rPr b="1" lang="en" sz="1252">
                <a:latin typeface="Arial"/>
                <a:ea typeface="Arial"/>
                <a:cs typeface="Arial"/>
                <a:sym typeface="Arial"/>
              </a:rPr>
              <a:t>.py python file</a:t>
            </a:r>
            <a:endParaRPr b="1" sz="125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852"/>
              <a:buNone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endParaRPr b="1"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User Management: Register, log in, and manage user sessions.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Image Upload and Processing: Upload images, extract text, translate, and summarize.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Database Interaction: Store user and image data, track uploads.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File Handling: Serve and download images and extracted text files.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Functionalities:</a:t>
            </a:r>
            <a:endParaRPr b="1"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User Registration: Create accounts with hashed passwords.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User Login: Authenticate and start sessions.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User Logout: End sessions and clear user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Home Page: Main page for authenticated users or redirects to login.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File Upload: Upload images, process them, and handle text operations.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View Upload History: List user’s uploaded images and extracted text.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Serve Uploaded Files: Display uploaded images.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Download Extracted Text: Download text files of extracted text.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Backend Design</a:t>
            </a:r>
            <a:endParaRPr b="1"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930000" y="1318075"/>
            <a:ext cx="7284000" cy="3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Arial"/>
                <a:ea typeface="Arial"/>
                <a:cs typeface="Arial"/>
                <a:sym typeface="Arial"/>
              </a:rPr>
              <a:t>app.py python file</a:t>
            </a:r>
            <a:endParaRPr b="1" sz="125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25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Key Libraries:</a:t>
            </a:r>
            <a:endParaRPr b="1"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os: File and directory operations.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mysql.connector: MySQL database connectivity.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cv2: OpenCV for image processing.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pytesseract: OCR for text extraction from images.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langdetect: Language detection.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google.cloud.translate_v2: Google Cloud Translation API.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transformers: Text summarization pipeline.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flask: Web framework for creating the application.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werkzeug.security: Password hashing and checking.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250" y="2398275"/>
            <a:ext cx="3157075" cy="19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221175" y="21060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Backend Design</a:t>
            </a:r>
            <a:endParaRPr b="1"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930000" y="1394400"/>
            <a:ext cx="7284000" cy="3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3400"/>
            <a:ext cx="4550626" cy="405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25" y="996750"/>
            <a:ext cx="4212001" cy="40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3800375" y="619350"/>
            <a:ext cx="30000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1252">
                <a:solidFill>
                  <a:schemeClr val="lt1"/>
                </a:solidFill>
              </a:rPr>
              <a:t>app.py python file</a:t>
            </a:r>
            <a:endParaRPr b="1" sz="125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Backend Design</a:t>
            </a:r>
            <a:endParaRPr b="1"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930000" y="1394400"/>
            <a:ext cx="7284000" cy="3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Arial"/>
                <a:ea typeface="Arial"/>
                <a:cs typeface="Arial"/>
                <a:sym typeface="Arial"/>
              </a:rPr>
              <a:t>Text_Detector.py python file</a:t>
            </a:r>
            <a:endParaRPr b="1" sz="125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852"/>
              <a:buNone/>
            </a:pPr>
            <a:r>
              <a:rPr b="1" lang="en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endParaRPr b="1" sz="1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Text Detection and Extraction: Converts images into machine-readable text using OCR.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Language Detection: Identifies the language of the extracted text to facilitate further processing.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Translation: Provides the capability to translate extracted text into a different language using Google Cloud services.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Text Summarization: Offers a summary of the text for quick insights, reducing the need to read large volumes of extracted text.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852"/>
              <a:buNone/>
            </a:pPr>
            <a:r>
              <a:rPr b="1" lang="en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Functionalities:</a:t>
            </a:r>
            <a:endParaRPr b="1" sz="1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Image Preprocessing (preprocess_image): Converts images to grayscale and applies thresholding for better text extraction.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Contour Detection (detect_contours): Identifies regions within the image likely to contain text.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Text Extraction (extract_text_from_image): Extracts text from the detected contours using Tesseract-OCR.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Language Detection (detect_language): Detects the language of the extracted text automatically.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Text Translation (translate_text): Translates the text to a specified target language using the Google Cloud Translation API.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Text Summarization (summarize_text): Summarizes the extracted text into a shorter, concise form.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975" y="146275"/>
            <a:ext cx="29337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1182625" y="59700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Backend Design</a:t>
            </a:r>
            <a:endParaRPr b="1"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337200" y="1486425"/>
            <a:ext cx="7194900" cy="28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Text_Detector.py python file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Key Libraries:</a:t>
            </a:r>
            <a:endParaRPr sz="1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OpenCV: For image processing (cv2).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Tesseract-OCR: For text extraction (pytesseract).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LangDetect: For language detection (detect).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Google Cloud Translation API: For text translation (translate).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Transformers: For text summarization (pipeline).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000" y="1754300"/>
            <a:ext cx="4107601" cy="10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50" y="3528950"/>
            <a:ext cx="7572449" cy="12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1093100" y="10377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Backend Design</a:t>
            </a:r>
            <a:endParaRPr b="1"/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25" y="1235038"/>
            <a:ext cx="4042274" cy="34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100" y="1212575"/>
            <a:ext cx="3798901" cy="346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/>
          <p:nvPr/>
        </p:nvSpPr>
        <p:spPr>
          <a:xfrm>
            <a:off x="3464600" y="661625"/>
            <a:ext cx="30000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1252">
                <a:solidFill>
                  <a:schemeClr val="lt1"/>
                </a:solidFill>
              </a:rPr>
              <a:t>Text_Detector.py python file</a:t>
            </a:r>
            <a:endParaRPr b="1" sz="125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500700" y="1338950"/>
            <a:ext cx="8029800" cy="3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Technologies Used</a:t>
            </a:r>
            <a:r>
              <a:rPr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HTML, css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Key HTML Files</a:t>
            </a:r>
            <a:r>
              <a:rPr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Allows users to register and log into their account.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Manage user authentication and account creation.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Facilitate image uploads and initiate text extraction processes.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Allow users to view their previously processed images and extracted text.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350" y="136350"/>
            <a:ext cx="2288900" cy="10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>
            <p:ph type="title"/>
          </p:nvPr>
        </p:nvSpPr>
        <p:spPr>
          <a:xfrm>
            <a:off x="1153725" y="527875"/>
            <a:ext cx="41391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Design</a:t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719" y="2733300"/>
            <a:ext cx="5949768" cy="21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389225" y="561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351225" y="1373175"/>
            <a:ext cx="7320300" cy="3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Project background and Goal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Target Users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Design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System Workflow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System Features and Design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Technologies Used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Implementation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Backend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Frontend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Database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Testing/Demo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Evaluation and Metrics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Future Enhancements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Challenges and Lessons Learnt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arenR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875" y="1551000"/>
            <a:ext cx="2857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1153725" y="636350"/>
            <a:ext cx="41391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974" y="2968375"/>
            <a:ext cx="4096624" cy="20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25" y="1783475"/>
            <a:ext cx="4329424" cy="213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4975" y="837525"/>
            <a:ext cx="4096624" cy="18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1243575" y="1103250"/>
            <a:ext cx="4939500" cy="19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Connection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88" y="72800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 rotWithShape="1">
          <a:blip r:embed="rId4">
            <a:alphaModFix/>
          </a:blip>
          <a:srcRect b="76477" l="0" r="6690" t="0"/>
          <a:stretch/>
        </p:blipFill>
        <p:spPr>
          <a:xfrm>
            <a:off x="1297500" y="1729400"/>
            <a:ext cx="4681599" cy="1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225" y="3317575"/>
            <a:ext cx="6415898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92" name="Google Shape;292;p34"/>
          <p:cNvSpPr txBox="1"/>
          <p:nvPr>
            <p:ph idx="1" type="body"/>
          </p:nvPr>
        </p:nvSpPr>
        <p:spPr>
          <a:xfrm>
            <a:off x="988450" y="979450"/>
            <a:ext cx="75039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Step 2: Create table to store users and the images uploaded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88" y="72800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4">
            <a:alphaModFix/>
          </a:blip>
          <a:srcRect b="17887" l="0" r="0" t="24982"/>
          <a:stretch/>
        </p:blipFill>
        <p:spPr>
          <a:xfrm>
            <a:off x="1180675" y="1417062"/>
            <a:ext cx="4902949" cy="23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25" y="3681500"/>
            <a:ext cx="3723126" cy="9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0101" y="3703975"/>
            <a:ext cx="4465424" cy="9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302" name="Google Shape;302;p35"/>
          <p:cNvSpPr txBox="1"/>
          <p:nvPr>
            <p:ph idx="1" type="body"/>
          </p:nvPr>
        </p:nvSpPr>
        <p:spPr>
          <a:xfrm>
            <a:off x="749900" y="1552550"/>
            <a:ext cx="7194900" cy="28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Step 3: Run the program and check the updated tables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88" y="72800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00" y="2084726"/>
            <a:ext cx="36525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9724" y="1949925"/>
            <a:ext cx="4959700" cy="309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ctrTitle"/>
          </p:nvPr>
        </p:nvSpPr>
        <p:spPr>
          <a:xfrm>
            <a:off x="3490475" y="20171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/ Demo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782050" y="5225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</a:t>
            </a:r>
            <a:r>
              <a:rPr lang="en"/>
              <a:t>Metrics</a:t>
            </a:r>
            <a:endParaRPr/>
          </a:p>
        </p:txBody>
      </p:sp>
      <p:sp>
        <p:nvSpPr>
          <p:cNvPr id="316" name="Google Shape;316;p37"/>
          <p:cNvSpPr txBox="1"/>
          <p:nvPr>
            <p:ph idx="4294967295" type="body"/>
          </p:nvPr>
        </p:nvSpPr>
        <p:spPr>
          <a:xfrm>
            <a:off x="401200" y="1803325"/>
            <a:ext cx="5019300" cy="21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400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30"/>
              <a:buFont typeface="Arial"/>
              <a:buChar char="●"/>
            </a:pPr>
            <a:r>
              <a:rPr lang="en" sz="103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Text Extraction Accuracy:</a:t>
            </a:r>
            <a:r>
              <a:rPr lang="en" sz="1030">
                <a:latin typeface="Arial"/>
                <a:ea typeface="Arial"/>
                <a:cs typeface="Arial"/>
                <a:sym typeface="Arial"/>
              </a:rPr>
              <a:t> Compared extracted text with manually annotated data.</a:t>
            </a:r>
            <a:endParaRPr sz="1030">
              <a:latin typeface="Arial"/>
              <a:ea typeface="Arial"/>
              <a:cs typeface="Arial"/>
              <a:sym typeface="Arial"/>
            </a:endParaRPr>
          </a:p>
          <a:p>
            <a:pPr indent="-29400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30"/>
              <a:buFont typeface="Arial"/>
              <a:buChar char="●"/>
            </a:pPr>
            <a:r>
              <a:rPr lang="en" sz="103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Translation Accuracy:</a:t>
            </a:r>
            <a:r>
              <a:rPr lang="en" sz="1030">
                <a:latin typeface="Arial"/>
                <a:ea typeface="Arial"/>
                <a:cs typeface="Arial"/>
                <a:sym typeface="Arial"/>
              </a:rPr>
              <a:t> Assessed for quality.</a:t>
            </a:r>
            <a:endParaRPr sz="1030">
              <a:latin typeface="Arial"/>
              <a:ea typeface="Arial"/>
              <a:cs typeface="Arial"/>
              <a:sym typeface="Arial"/>
            </a:endParaRPr>
          </a:p>
          <a:p>
            <a:pPr indent="-29400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30"/>
              <a:buFont typeface="Arial"/>
              <a:buChar char="●"/>
            </a:pPr>
            <a:r>
              <a:rPr lang="en" sz="103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Summarization Quality:</a:t>
            </a:r>
            <a:r>
              <a:rPr lang="en" sz="1030">
                <a:latin typeface="Arial"/>
                <a:ea typeface="Arial"/>
                <a:cs typeface="Arial"/>
                <a:sym typeface="Arial"/>
              </a:rPr>
              <a:t> Compared generated summaries with human-written ones.</a:t>
            </a:r>
            <a:endParaRPr sz="1030">
              <a:latin typeface="Arial"/>
              <a:ea typeface="Arial"/>
              <a:cs typeface="Arial"/>
              <a:sym typeface="Arial"/>
            </a:endParaRPr>
          </a:p>
          <a:p>
            <a:pPr indent="-29400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30"/>
              <a:buFont typeface="Arial"/>
              <a:buChar char="●"/>
            </a:pPr>
            <a:r>
              <a:rPr lang="en" sz="103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Processing Time:</a:t>
            </a:r>
            <a:r>
              <a:rPr lang="en" sz="1030">
                <a:latin typeface="Arial"/>
                <a:ea typeface="Arial"/>
                <a:cs typeface="Arial"/>
                <a:sym typeface="Arial"/>
              </a:rPr>
              <a:t> Measured the speed of text extraction, translation, and summarization.</a:t>
            </a:r>
            <a:endParaRPr sz="1030">
              <a:latin typeface="Arial"/>
              <a:ea typeface="Arial"/>
              <a:cs typeface="Arial"/>
              <a:sym typeface="Arial"/>
            </a:endParaRPr>
          </a:p>
          <a:p>
            <a:pPr indent="-294005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30"/>
              <a:buFont typeface="Arial"/>
              <a:buChar char="●"/>
            </a:pPr>
            <a:r>
              <a:rPr lang="en" sz="103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User Feedback:</a:t>
            </a:r>
            <a:r>
              <a:rPr lang="en" sz="1030">
                <a:latin typeface="Arial"/>
                <a:ea typeface="Arial"/>
                <a:cs typeface="Arial"/>
                <a:sym typeface="Arial"/>
              </a:rPr>
              <a:t> Collected feedback on usability and system performance.</a:t>
            </a:r>
            <a:endParaRPr sz="1030">
              <a:latin typeface="Arial"/>
              <a:ea typeface="Arial"/>
              <a:cs typeface="Arial"/>
              <a:sym typeface="Arial"/>
            </a:endParaRPr>
          </a:p>
          <a:p>
            <a:pPr indent="-294005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030"/>
              <a:buFont typeface="Arial"/>
              <a:buChar char="●"/>
            </a:pPr>
            <a:r>
              <a:rPr lang="en" sz="103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Robustness:</a:t>
            </a:r>
            <a:r>
              <a:rPr lang="en" sz="1030">
                <a:latin typeface="Arial"/>
                <a:ea typeface="Arial"/>
                <a:cs typeface="Arial"/>
                <a:sym typeface="Arial"/>
              </a:rPr>
              <a:t> Tested system performance with varying image qualities and multiple languages.</a:t>
            </a:r>
            <a:endParaRPr sz="103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1271000" y="641200"/>
            <a:ext cx="52170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Future Enhancements</a:t>
            </a:r>
            <a:endParaRPr b="1"/>
          </a:p>
        </p:txBody>
      </p: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546600" y="1868700"/>
            <a:ext cx="8050800" cy="32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Improved Accuracy</a:t>
            </a:r>
            <a:r>
              <a:rPr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Incorporate advanced OCR models and deep learning techniques to enhance text recognition accuracy, especially for diverse fonts and languages.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Real-Time Processing</a:t>
            </a:r>
            <a:r>
              <a:rPr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Optimize the system for real-time text extraction in video streams.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Integration with Other Systems</a:t>
            </a:r>
            <a:r>
              <a:rPr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Develop APIs for seamless integration with other software and platforms.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User Interface Improvements</a:t>
            </a:r>
            <a:r>
              <a:rPr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Create a user-friendly interface for non-technical users to easily utilize the system.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600" y="61850"/>
            <a:ext cx="2187749" cy="12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1232175" y="533775"/>
            <a:ext cx="65073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Challenges and Lessons Learnt </a:t>
            </a:r>
            <a:endParaRPr/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602850" y="1522100"/>
            <a:ext cx="7938300" cy="3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Varied Text Formats: Handling different fonts, sizes, and orientations of text within images.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Complex Backgrounds: Managing text extraction from images with noisy or complex backgrounds.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Working online, incompatible dependencies, different hardware, etc.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Lessons Learned</a:t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Technical Skills: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Flask (Backend)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MySQL (Database Operations)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Git (Version Control in a Team Setting)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Soft Skills: </a:t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Team Collaboration &amp; Communication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Problem Solving Skills: </a:t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Adaptability, Time Management, Asking Questions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100" y="210717"/>
            <a:ext cx="2167549" cy="13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1232150" y="636475"/>
            <a:ext cx="37989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/>
              <a:t>Conclusion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827775" y="1623550"/>
            <a:ext cx="6902700" cy="29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43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Font typeface="Arial"/>
              <a:buChar char="●"/>
            </a:pPr>
            <a:r>
              <a:rPr lang="en" sz="1210">
                <a:latin typeface="Arial"/>
                <a:ea typeface="Arial"/>
                <a:cs typeface="Arial"/>
                <a:sym typeface="Arial"/>
              </a:rPr>
              <a:t>The development of a text detection and extraction system using OpenCV and OCR has provided valuable benefits across various domains.</a:t>
            </a:r>
            <a:endParaRPr sz="1210">
              <a:latin typeface="Arial"/>
              <a:ea typeface="Arial"/>
              <a:cs typeface="Arial"/>
              <a:sym typeface="Arial"/>
            </a:endParaRPr>
          </a:p>
          <a:p>
            <a:pPr indent="-305435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10"/>
              <a:buFont typeface="Arial"/>
              <a:buChar char="●"/>
            </a:pPr>
            <a:r>
              <a:rPr lang="en" sz="1210">
                <a:latin typeface="Arial"/>
                <a:ea typeface="Arial"/>
                <a:cs typeface="Arial"/>
                <a:sym typeface="Arial"/>
              </a:rPr>
              <a:t>We gained technical skills in frontend/UI development, Flask for backend operations, MySQL for database management, and Git for version control within a team setting.</a:t>
            </a:r>
            <a:endParaRPr sz="1210">
              <a:latin typeface="Arial"/>
              <a:ea typeface="Arial"/>
              <a:cs typeface="Arial"/>
              <a:sym typeface="Arial"/>
            </a:endParaRPr>
          </a:p>
          <a:p>
            <a:pPr indent="-305435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10"/>
              <a:buFont typeface="Arial"/>
              <a:buChar char="●"/>
            </a:pPr>
            <a:r>
              <a:rPr lang="en" sz="1210">
                <a:latin typeface="Arial"/>
                <a:ea typeface="Arial"/>
                <a:cs typeface="Arial"/>
                <a:sym typeface="Arial"/>
              </a:rPr>
              <a:t>We also improved our soft skills, particularly in team collaboration and communication.</a:t>
            </a:r>
            <a:endParaRPr sz="1210">
              <a:latin typeface="Arial"/>
              <a:ea typeface="Arial"/>
              <a:cs typeface="Arial"/>
              <a:sym typeface="Arial"/>
            </a:endParaRPr>
          </a:p>
          <a:p>
            <a:pPr indent="-305435" lvl="0" marL="457200" rtl="0" algn="l">
              <a:lnSpc>
                <a:spcPct val="95000"/>
              </a:lnSpc>
              <a:spcBef>
                <a:spcPts val="1200"/>
              </a:spcBef>
              <a:spcAft>
                <a:spcPts val="1000"/>
              </a:spcAft>
              <a:buSzPts val="1210"/>
              <a:buFont typeface="Arial"/>
              <a:buChar char="●"/>
            </a:pPr>
            <a:r>
              <a:rPr lang="en" sz="1210">
                <a:latin typeface="Arial"/>
                <a:ea typeface="Arial"/>
                <a:cs typeface="Arial"/>
                <a:sym typeface="Arial"/>
              </a:rPr>
              <a:t>These skills and experiences will guide us in making future enhancements, allowing us to effectively address challenges and incorporate advanced technologies to create a more efficient and accurate text extraction system.</a:t>
            </a:r>
            <a:endParaRPr sz="121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>
            <a:off x="702500" y="2241775"/>
            <a:ext cx="6719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42" name="Google Shape;342;p41"/>
          <p:cNvSpPr txBox="1"/>
          <p:nvPr>
            <p:ph idx="1" type="body"/>
          </p:nvPr>
        </p:nvSpPr>
        <p:spPr>
          <a:xfrm>
            <a:off x="702500" y="3585949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Any Questions?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182600" y="685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Overview</a:t>
            </a:r>
            <a:endParaRPr b="1"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441150" y="1410800"/>
            <a:ext cx="7952100" cy="3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Definition: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Text detection and extraction involves identifying text regions within an image and converting the text into machine-readable format.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Applications: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Document digitization, automated data entry,  etc.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Our Project Aim: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Develop an automated system using OpenCV (Open source computer vision) and Tesseract-OCR (optical character recognition) to detect and extract text from images, and optionally translate and summarize. </a:t>
            </a:r>
            <a:endParaRPr b="1"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Initial Proposal: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Develop an automated system to detect and extract text from images.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Utilize OpenCV and Tesseract-OCR as the core technologies for text detection and extraction.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Extended Goals</a:t>
            </a: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Integrate a translation feature to convert the extracted text into multiple languages.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Add a summarization feature to generate concise summaries of the extracted text.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Ensure a user-friendly interface that allows easy interaction with all features.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268" y="3641100"/>
            <a:ext cx="2484407" cy="13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588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/>
              <a:t>Target Users </a:t>
            </a:r>
            <a:endParaRPr b="1"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643500" y="1626100"/>
            <a:ext cx="5322900" cy="25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Businesses and Organizations</a:t>
            </a:r>
            <a:r>
              <a:rPr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For automating document processing, data entry, and archival.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Educational Institutions</a:t>
            </a:r>
            <a:r>
              <a:rPr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To convert printed textbooks and research materials into digital formats.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Healthcare Providers</a:t>
            </a:r>
            <a:r>
              <a:rPr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For digitizing patient records and handwritten notes.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Developers and Data Scientists</a:t>
            </a:r>
            <a:r>
              <a:rPr lang="en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As a tool for integrating text extraction into various applications and research projects.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225" y="1467975"/>
            <a:ext cx="2362200" cy="2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Design</a:t>
            </a:r>
            <a:endParaRPr sz="4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315175" y="570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Features</a:t>
            </a:r>
            <a:endParaRPr b="1"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404925" y="1732075"/>
            <a:ext cx="846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User : </a:t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ploads an image via the web interface and chooses to view, translate, or summarize the extracted text.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Text Processing</a:t>
            </a:r>
            <a:r>
              <a:rPr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Image is processed for OCR using Tesseract.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Extracted text is stored and displayed.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Optional: Text is translated or summarized based on user input.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Database Interaction</a:t>
            </a:r>
            <a:r>
              <a:rPr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Image metadata, extracted text, and processing results are stored in a MySQL database.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User can retrieve a history of processed images.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UI/Output</a:t>
            </a:r>
            <a:r>
              <a:rPr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Processed text is displayed on the web interface.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User can view, translate, or summarize the text as required.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849" y="260750"/>
            <a:ext cx="2305274" cy="12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Workflow</a:t>
            </a:r>
            <a:endParaRPr b="1"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50" y="1422925"/>
            <a:ext cx="1985302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502" y="1422925"/>
            <a:ext cx="2559627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205" y="1422925"/>
            <a:ext cx="3337378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6">
            <a:alphaModFix/>
          </a:blip>
          <a:srcRect b="0" l="8975" r="0" t="0"/>
          <a:stretch/>
        </p:blipFill>
        <p:spPr>
          <a:xfrm>
            <a:off x="2740975" y="1422925"/>
            <a:ext cx="268468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1494600" y="944440"/>
            <a:ext cx="2244750" cy="4122400"/>
          </a:xfrm>
          <a:custGeom>
            <a:rect b="b" l="l" r="r" t="t"/>
            <a:pathLst>
              <a:path extrusionOk="0" h="164896" w="89790">
                <a:moveTo>
                  <a:pt x="0" y="156538"/>
                </a:moveTo>
                <a:cubicBezTo>
                  <a:pt x="6245" y="155949"/>
                  <a:pt x="30696" y="177807"/>
                  <a:pt x="37471" y="153003"/>
                </a:cubicBezTo>
                <a:cubicBezTo>
                  <a:pt x="44247" y="128199"/>
                  <a:pt x="31933" y="29865"/>
                  <a:pt x="40653" y="7712"/>
                </a:cubicBezTo>
                <a:cubicBezTo>
                  <a:pt x="49373" y="-14441"/>
                  <a:pt x="81601" y="18023"/>
                  <a:pt x="89790" y="20085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80" name="Google Shape;180;p19"/>
          <p:cNvSpPr/>
          <p:nvPr/>
        </p:nvSpPr>
        <p:spPr>
          <a:xfrm>
            <a:off x="4519250" y="944450"/>
            <a:ext cx="2428146" cy="4034593"/>
          </a:xfrm>
          <a:custGeom>
            <a:rect b="b" l="l" r="r" t="t"/>
            <a:pathLst>
              <a:path extrusionOk="0" h="164896" w="89790">
                <a:moveTo>
                  <a:pt x="0" y="156538"/>
                </a:moveTo>
                <a:cubicBezTo>
                  <a:pt x="6245" y="155949"/>
                  <a:pt x="30696" y="177807"/>
                  <a:pt x="37471" y="153003"/>
                </a:cubicBezTo>
                <a:cubicBezTo>
                  <a:pt x="44247" y="128199"/>
                  <a:pt x="31933" y="29865"/>
                  <a:pt x="40653" y="7712"/>
                </a:cubicBezTo>
                <a:cubicBezTo>
                  <a:pt x="49373" y="-14441"/>
                  <a:pt x="81601" y="18023"/>
                  <a:pt x="89790" y="20085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59007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Technology Stacks</a:t>
            </a:r>
            <a:endParaRPr b="1"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542525" y="1503825"/>
            <a:ext cx="7906800" cy="31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Development Tools:</a:t>
            </a:r>
            <a:endParaRPr b="1"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VS Code: Main IDE for development.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MySQL Workbench: For database management.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Conda Environment: Isolated Python environment to manage dependencies.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Environment Setup:</a:t>
            </a:r>
            <a:endParaRPr b="1"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Conda Environment: Created with necessary dependencies for the project.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VS Code Extensions: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Python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Flask Snippets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Pylint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Jinja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650" y="0"/>
            <a:ext cx="2894893" cy="16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077" y="1740800"/>
            <a:ext cx="2188450" cy="164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0075" y="3623150"/>
            <a:ext cx="2188451" cy="12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59007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449175" y="1365075"/>
            <a:ext cx="7906800" cy="3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System Features: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HTML/CSS: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For creating a responsive and user-friendly web interface.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JavaScript: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For enhancing interactivity on the web pages.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Flask: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To handle routing, form submissions, and server-side processing.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Tesseract-OCR: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For extracting text from uploaded images.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Google Cloud Translate: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For translating extracted text into multiple languages.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Hugging Face Transformers</a:t>
            </a:r>
            <a:r>
              <a:rPr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For summarizing extracted text.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SQL: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For managing user data, image metadata, and text processing history.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